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30" r:id="rId3"/>
    <p:sldId id="325" r:id="rId5"/>
    <p:sldId id="310" r:id="rId6"/>
    <p:sldId id="370" r:id="rId7"/>
    <p:sldId id="287" r:id="rId8"/>
    <p:sldId id="378" r:id="rId9"/>
    <p:sldId id="380" r:id="rId10"/>
    <p:sldId id="306" r:id="rId11"/>
  </p:sldIdLst>
  <p:sldSz cx="12198350" cy="6859270"/>
  <p:notesSz cx="6858000" cy="9144000"/>
  <p:embeddedFontLst>
    <p:embeddedFont>
      <p:font typeface="微软雅黑" pitchFamily="34" charset="-122"/>
    </p:embeddedFont>
  </p:embeddedFontLst>
  <p:defaultTextStyle>
    <a:defPPr>
      <a:defRPr lang="zh-CN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</p:showPr>
  <p:clrMru>
    <a:srgbClr val="4A7EBB"/>
    <a:srgbClr val="FFC400"/>
    <a:srgbClr val="005DA2"/>
    <a:srgbClr val="FFD347"/>
    <a:srgbClr val="FFC91D"/>
    <a:srgbClr val="0071C1"/>
    <a:srgbClr val="4144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360" y="-480"/>
      </p:cViewPr>
      <p:guideLst>
        <p:guide orient="horz" pos="2064"/>
        <p:guide pos="38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44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2AE03-6EE8-41FD-8A37-86C6BC5E264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PhAnim="0">
  <p:cSld name="标题幻灯片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050" name="标题 2049"/>
          <p:cNvSpPr/>
          <p:nvPr>
            <p:ph type="ctrTitle"/>
          </p:nvPr>
        </p:nvSpPr>
        <p:spPr>
          <a:xfrm>
            <a:off x="1679392" y="1629077"/>
            <a:ext cx="8742151" cy="187201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 marL="0" lvl="0" indent="0" algn="l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000000"/>
              </a:buClr>
              <a:buNone/>
              <a:defRPr sz="3600" b="0" i="0" u="none" kern="1200" baseline="0">
                <a:solidFill>
                  <a:schemeClr val="accent2"/>
                </a:solidFill>
                <a:latin typeface="Arial" panose="02080604020202020204" charset="0"/>
                <a:ea typeface="宋体" charset="0"/>
                <a:sym typeface="Arial" panose="02080604020202020204" charset="0"/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051" name="副标题 2050"/>
          <p:cNvSpPr/>
          <p:nvPr>
            <p:ph type="subTitle" idx="1"/>
          </p:nvPr>
        </p:nvSpPr>
        <p:spPr>
          <a:xfrm>
            <a:off x="1776809" y="4006005"/>
            <a:ext cx="8538845" cy="1008249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>
            <a:lvl1pPr marL="0" lvl="0" indent="0" algn="l">
              <a:buNone/>
              <a:defRPr b="1" kern="1200"/>
            </a:lvl1pPr>
            <a:lvl2pPr marL="457200" lvl="1" indent="-457200" algn="ctr">
              <a:buNone/>
              <a:defRPr b="1" kern="1200"/>
            </a:lvl2pPr>
            <a:lvl3pPr marL="914400" lvl="2" indent="-914400" algn="ctr">
              <a:buNone/>
              <a:defRPr b="1" kern="1200"/>
            </a:lvl3pPr>
            <a:lvl4pPr marL="1371600" lvl="3" indent="-1371600" algn="ctr">
              <a:buNone/>
              <a:defRPr b="1" kern="1200"/>
            </a:lvl4pPr>
            <a:lvl5pPr marL="1829435" lvl="4" indent="-1829435" algn="ctr">
              <a:buNone/>
              <a:defRPr b="1" kern="1200"/>
            </a:lvl5pPr>
          </a:lstStyle>
          <a:p>
            <a:pPr lvl="0"/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2052" name="日期占位符 2051"/>
          <p:cNvSpPr/>
          <p:nvPr>
            <p:ph type="dt" sz="half" idx="2"/>
          </p:nvPr>
        </p:nvSpPr>
        <p:spPr>
          <a:xfrm>
            <a:off x="609918" y="6246382"/>
            <a:ext cx="2846282" cy="476338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/>
          <a:p>
            <a:pPr eaLnBrk="1" latinLnBrk="0" hangingPunct="1"/>
            <a:endParaRPr lang="zh-CN" altLang="en-US" dirty="0"/>
          </a:p>
        </p:txBody>
      </p:sp>
      <p:sp>
        <p:nvSpPr>
          <p:cNvPr id="2053" name="页脚占位符 2052"/>
          <p:cNvSpPr/>
          <p:nvPr>
            <p:ph type="ftr" sz="quarter" idx="3"/>
          </p:nvPr>
        </p:nvSpPr>
        <p:spPr>
          <a:xfrm>
            <a:off x="4167770" y="6246382"/>
            <a:ext cx="3862811" cy="476338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/>
          <a:p>
            <a:pPr eaLnBrk="1" latinLnBrk="0" hangingPunct="1"/>
            <a:endParaRPr lang="zh-CN" altLang="en-US" dirty="0"/>
          </a:p>
        </p:txBody>
      </p:sp>
      <p:sp>
        <p:nvSpPr>
          <p:cNvPr id="2054" name="灯片编号占位符 2053"/>
          <p:cNvSpPr/>
          <p:nvPr>
            <p:ph type="sldNum" sz="quarter" idx="4"/>
          </p:nvPr>
        </p:nvSpPr>
        <p:spPr>
          <a:xfrm>
            <a:off x="8742151" y="6246382"/>
            <a:ext cx="2846282" cy="476338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t"/>
          <a:p>
            <a:pPr eaLnBrk="1" latinLnBrk="0" hangingPunct="1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3804" y="404888"/>
            <a:ext cx="2744629" cy="572241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918" y="404888"/>
            <a:ext cx="8074777" cy="572241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push dir="r"/>
  </p:transition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2284" y="1710055"/>
            <a:ext cx="10521077" cy="2853265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2284" y="4590313"/>
            <a:ext cx="10521077" cy="1500465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918" y="1600496"/>
            <a:ext cx="5379472" cy="452680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8960" y="1600496"/>
            <a:ext cx="5379472" cy="452680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225" y="365193"/>
            <a:ext cx="10521077" cy="132580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40225" y="1681474"/>
            <a:ext cx="5160473" cy="82406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40225" y="2505539"/>
            <a:ext cx="5160473" cy="368527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5415" y="1681474"/>
            <a:ext cx="5185888" cy="82406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8035" indent="0">
              <a:buNone/>
              <a:defRPr sz="1200" b="1"/>
            </a:lvl7pPr>
            <a:lvl8pPr marL="2400935" indent="0">
              <a:buNone/>
              <a:defRPr sz="1200" b="1"/>
            </a:lvl8pPr>
            <a:lvl9pPr marL="2743835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5415" y="2505539"/>
            <a:ext cx="5185888" cy="368527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225" y="457285"/>
            <a:ext cx="3934285" cy="160049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5888" y="987608"/>
            <a:ext cx="6175415" cy="4874528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225" y="2057781"/>
            <a:ext cx="3934285" cy="381229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8035" indent="0">
              <a:buNone/>
              <a:defRPr sz="750"/>
            </a:lvl7pPr>
            <a:lvl8pPr marL="2400935" indent="0">
              <a:buNone/>
              <a:defRPr sz="750"/>
            </a:lvl8pPr>
            <a:lvl9pPr marL="2743835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225" y="457285"/>
            <a:ext cx="3934285" cy="160049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5888" y="987608"/>
            <a:ext cx="6175415" cy="487452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8035" indent="0">
              <a:buNone/>
              <a:defRPr sz="1500"/>
            </a:lvl7pPr>
            <a:lvl8pPr marL="2400935" indent="0">
              <a:buNone/>
              <a:defRPr sz="1500"/>
            </a:lvl8pPr>
            <a:lvl9pPr marL="2743835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225" y="2057781"/>
            <a:ext cx="3934285" cy="381229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8035" indent="0">
              <a:buNone/>
              <a:defRPr sz="750"/>
            </a:lvl7pPr>
            <a:lvl8pPr marL="2400935" indent="0">
              <a:buNone/>
              <a:defRPr sz="750"/>
            </a:lvl8pPr>
            <a:lvl9pPr marL="2743835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59192-60C8-49F5-94DF-1E29C3FCC85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0883-2733-4EB0-9793-894FF9D501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/>
          <p:nvPr>
            <p:ph type="title"/>
          </p:nvPr>
        </p:nvSpPr>
        <p:spPr>
          <a:xfrm>
            <a:off x="609918" y="404888"/>
            <a:ext cx="10978515" cy="1013013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/>
          <p:nvPr>
            <p:ph type="body" idx="1"/>
          </p:nvPr>
        </p:nvSpPr>
        <p:spPr>
          <a:xfrm>
            <a:off x="609918" y="1600496"/>
            <a:ext cx="10978515" cy="4526801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/>
          <p:nvPr>
            <p:ph type="dt" sz="half" idx="2"/>
          </p:nvPr>
        </p:nvSpPr>
        <p:spPr>
          <a:xfrm>
            <a:off x="609918" y="6338474"/>
            <a:ext cx="2846282" cy="47633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/>
          </a:p>
        </p:txBody>
      </p:sp>
      <p:sp>
        <p:nvSpPr>
          <p:cNvPr id="1029" name="页脚占位符 1028"/>
          <p:cNvSpPr/>
          <p:nvPr>
            <p:ph type="ftr" sz="quarter" idx="3"/>
          </p:nvPr>
        </p:nvSpPr>
        <p:spPr>
          <a:xfrm>
            <a:off x="4167770" y="6338474"/>
            <a:ext cx="3862811" cy="47633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/>
          </a:p>
        </p:txBody>
      </p:sp>
      <p:sp>
        <p:nvSpPr>
          <p:cNvPr id="1030" name="灯片编号占位符 1029"/>
          <p:cNvSpPr/>
          <p:nvPr>
            <p:ph type="sldNum" sz="quarter" idx="4"/>
          </p:nvPr>
        </p:nvSpPr>
        <p:spPr>
          <a:xfrm>
            <a:off x="8742151" y="6338474"/>
            <a:ext cx="2846282" cy="476338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lvl="0"/>
            <a:fld id="{9A0DB2DC-4C9A-4742-B13C-FB6460FD3503}" type="slidenum">
              <a:rPr lang="zh-CN"/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Clr>
          <a:srgbClr val="000000"/>
        </a:buClr>
        <a:buNone/>
        <a:defRPr sz="4400" b="1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265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accent2"/>
          </a:solidFill>
          <a:latin typeface="+mn-lt"/>
          <a:ea typeface="+mn-ea"/>
          <a:cs typeface="+mn-cs"/>
        </a:defRPr>
      </a:lvl1pPr>
      <a:lvl2pPr marL="742950" lvl="1" indent="-285115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accent2"/>
          </a:solidFill>
          <a:latin typeface="+mn-lt"/>
          <a:ea typeface="+mn-ea"/>
          <a:cs typeface="+mn-cs"/>
        </a:defRPr>
      </a:lvl2pPr>
      <a:lvl3pPr marL="1143000" lvl="2" indent="-227965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accent2"/>
          </a:solidFill>
          <a:latin typeface="+mn-lt"/>
          <a:ea typeface="+mn-ea"/>
          <a:cs typeface="+mn-cs"/>
        </a:defRPr>
      </a:lvl3pPr>
      <a:lvl4pPr marL="1600200" lvl="3" indent="-227965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accent2"/>
          </a:solidFill>
          <a:latin typeface="+mn-lt"/>
          <a:ea typeface="+mn-ea"/>
          <a:cs typeface="+mn-cs"/>
        </a:defRPr>
      </a:lvl4pPr>
      <a:lvl5pPr marL="2058035" lvl="4" indent="-227965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accent2"/>
          </a:solidFill>
          <a:latin typeface="+mn-lt"/>
          <a:ea typeface="+mn-ea"/>
          <a:cs typeface="+mn-cs"/>
        </a:defRPr>
      </a:lvl5pPr>
      <a:lvl6pPr marL="2515235" lvl="5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accent2"/>
          </a:solidFill>
          <a:latin typeface="+mn-lt"/>
          <a:ea typeface="+mn-ea"/>
          <a:cs typeface="+mn-cs"/>
        </a:defRPr>
      </a:lvl6pPr>
      <a:lvl7pPr marL="2972435" lvl="6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accent2"/>
          </a:solidFill>
          <a:latin typeface="+mn-lt"/>
          <a:ea typeface="+mn-ea"/>
          <a:cs typeface="+mn-cs"/>
        </a:defRPr>
      </a:lvl7pPr>
      <a:lvl8pPr marL="3429635" lvl="7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accent2"/>
          </a:solidFill>
          <a:latin typeface="+mn-lt"/>
          <a:ea typeface="+mn-ea"/>
          <a:cs typeface="+mn-cs"/>
        </a:defRPr>
      </a:lvl8pPr>
      <a:lvl9pPr marL="3886835" lvl="8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accent2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9435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635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835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1035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8235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4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5" b="19587"/>
          <a:stretch>
            <a:fillRect/>
          </a:stretch>
        </p:blipFill>
        <p:spPr>
          <a:xfrm>
            <a:off x="-164465" y="-97790"/>
            <a:ext cx="12345035" cy="6859905"/>
          </a:xfrm>
          <a:prstGeom prst="rect">
            <a:avLst/>
          </a:prstGeom>
        </p:spPr>
      </p:pic>
      <p:pic>
        <p:nvPicPr>
          <p:cNvPr id="25" name="温馨、背景音乐 - 梦.mp3" hidden="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98633" y="-1211595"/>
            <a:ext cx="609996" cy="60974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794760" y="1773555"/>
            <a:ext cx="6274435" cy="701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x-none" altLang="zh-CN" sz="4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tar备份与恢复</a:t>
            </a:r>
            <a:endParaRPr lang="x-none" altLang="zh-CN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0" advTm="0">
        <p:blinds dir="vert"/>
      </p:transition>
    </mc:Choice>
    <mc:Fallback>
      <p:transition spd="med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 numSld="999">
                <p:cTn id="1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圆角矩形 30"/>
          <p:cNvSpPr/>
          <p:nvPr/>
        </p:nvSpPr>
        <p:spPr>
          <a:xfrm>
            <a:off x="5457006" y="1573726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1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387357" y="1486096"/>
            <a:ext cx="3744416" cy="511504"/>
            <a:chOff x="6339097" y="1573726"/>
            <a:chExt cx="3744416" cy="511504"/>
          </a:xfrm>
        </p:grpSpPr>
        <p:sp>
          <p:nvSpPr>
            <p:cNvPr id="17" name="圆角矩形 16"/>
            <p:cNvSpPr/>
            <p:nvPr/>
          </p:nvSpPr>
          <p:spPr>
            <a:xfrm>
              <a:off x="6339097" y="1573726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l"/>
              <a:r>
                <a:rPr lang="x-none" altLang="zh-CN" sz="360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sym typeface="+mn-ea"/>
                </a:rPr>
                <a:t>归档和压缩</a:t>
              </a: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723350" y="1614014"/>
              <a:ext cx="2653074" cy="448310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endParaRPr lang="zh-CN" altLang="zh-CN" sz="2000" b="1" kern="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圆角矩形 32"/>
          <p:cNvSpPr/>
          <p:nvPr/>
        </p:nvSpPr>
        <p:spPr>
          <a:xfrm>
            <a:off x="5457006" y="2921988"/>
            <a:ext cx="513261" cy="511504"/>
          </a:xfrm>
          <a:prstGeom prst="roundRect">
            <a:avLst>
              <a:gd name="adj" fmla="val 28589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343774" y="2853408"/>
            <a:ext cx="4457065" cy="592103"/>
            <a:chOff x="6537449" y="2413988"/>
            <a:chExt cx="4457065" cy="592103"/>
          </a:xfrm>
        </p:grpSpPr>
        <p:sp>
          <p:nvSpPr>
            <p:cNvPr id="18" name="圆角矩形 17"/>
            <p:cNvSpPr/>
            <p:nvPr/>
          </p:nvSpPr>
          <p:spPr>
            <a:xfrm>
              <a:off x="6537449" y="2413988"/>
              <a:ext cx="4457065" cy="511810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l"/>
              <a:r>
                <a:rPr lang="x-none" altLang="zh-CN" sz="360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sym typeface="+mn-ea"/>
                </a:rPr>
                <a:t>tar工具的常用选项</a:t>
              </a: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794873" y="2557781"/>
              <a:ext cx="2653074" cy="448310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endParaRPr lang="zh-CN" altLang="zh-CN" sz="2000" b="1" kern="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圆角矩形 35"/>
          <p:cNvSpPr/>
          <p:nvPr/>
        </p:nvSpPr>
        <p:spPr>
          <a:xfrm>
            <a:off x="5457006" y="4214241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3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387357" y="4221226"/>
            <a:ext cx="3744416" cy="520348"/>
            <a:chOff x="6363227" y="3264281"/>
            <a:chExt cx="3744416" cy="520348"/>
          </a:xfrm>
        </p:grpSpPr>
        <p:sp>
          <p:nvSpPr>
            <p:cNvPr id="25" name="圆角矩形 24"/>
            <p:cNvSpPr/>
            <p:nvPr/>
          </p:nvSpPr>
          <p:spPr>
            <a:xfrm>
              <a:off x="6363227" y="3264281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r>
                <a:rPr lang="x-none" altLang="zh-CN" sz="360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sym typeface="+mn-ea"/>
                </a:rPr>
                <a:t>备份与恢复操作</a:t>
              </a: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6723349" y="3336319"/>
              <a:ext cx="2736304" cy="448310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endParaRPr lang="zh-CN" altLang="zh-CN" sz="2000" b="1" kern="1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94519" y="2219567"/>
            <a:ext cx="2808312" cy="1352550"/>
          </a:xfrm>
          <a:prstGeom prst="rect">
            <a:avLst/>
          </a:prstGeom>
          <a:noFill/>
        </p:spPr>
        <p:txBody>
          <a:bodyPr wrap="square" lIns="121948" tIns="60973" rIns="121948" bIns="60973">
            <a:spAutoFit/>
          </a:bodyPr>
          <a:lstStyle/>
          <a:p>
            <a:pPr algn="r">
              <a:defRPr/>
            </a:pPr>
            <a:r>
              <a:rPr lang="zh-CN" altLang="en-US" sz="4800" b="1" spc="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目      录 </a:t>
            </a:r>
            <a:endParaRPr lang="en-US" altLang="zh-CN" sz="4800" b="1" spc="200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en-US" altLang="zh-CN" sz="3200" b="1" spc="2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  <a:endParaRPr lang="zh-CN" altLang="en-US" sz="3200" b="1" spc="2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245735" y="3201035"/>
            <a:ext cx="309880" cy="4572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0" advTm="0">
        <p:randomBar dir="vert"/>
      </p:transition>
    </mc:Choice>
    <mc:Fallback>
      <p:transition spd="med" advClick="0" advTm="0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8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16" dur="7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24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850"/>
                            </p:stCondLst>
                            <p:childTnLst>
                              <p:par>
                                <p:cTn id="37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1" grpId="2" animBg="1"/>
      <p:bldP spid="33" grpId="0" bldLvl="0" animBg="1"/>
      <p:bldP spid="33" grpId="1" bldLvl="0" animBg="1"/>
      <p:bldP spid="36" grpId="0" bldLvl="0" animBg="1"/>
      <p:bldP spid="36" grpId="1" bldLvl="0" animBg="1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>
            <a:off x="0" y="640646"/>
            <a:ext cx="1229186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370705" y="909320"/>
            <a:ext cx="2596515" cy="5791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x-none" altLang="zh-CN" sz="32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归档和压缩</a:t>
            </a:r>
            <a:endParaRPr lang="x-none" altLang="zh-CN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54760" y="2827020"/>
            <a:ext cx="7409180" cy="8229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x-none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将零散文件文件整理为一个文件</a:t>
            </a:r>
            <a:endParaRPr lang="x-none" altLang="zh-CN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l"/>
            <a:r>
              <a:rPr lang="x-none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不改变文件大小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490345" y="1773555"/>
            <a:ext cx="2011680" cy="4572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x-none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1.归档的含义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346835" y="4149725"/>
            <a:ext cx="4655820" cy="4572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x-none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2.压缩的含义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202690" y="5013960"/>
            <a:ext cx="4853940" cy="8229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x-none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按算法减小文件所占用空间大小</a:t>
            </a:r>
            <a:endParaRPr lang="x-none" altLang="zh-CN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pPr algn="l"/>
            <a:r>
              <a:rPr lang="x-none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恢复时按对应的逆向算法解压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0" advTm="0">
        <p:wipe/>
      </p:transition>
    </mc:Choice>
    <mc:Fallback>
      <p:transition spd="med" advClick="0" advTm="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8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21590" y="45085"/>
            <a:ext cx="12148185" cy="108013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7" name="直接连接符 66"/>
          <p:cNvCxnSpPr/>
          <p:nvPr/>
        </p:nvCxnSpPr>
        <p:spPr>
          <a:xfrm>
            <a:off x="0" y="640646"/>
            <a:ext cx="1229186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6819003" y="3069591"/>
            <a:ext cx="2653074" cy="448310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p>
            <a:pPr>
              <a:defRPr/>
            </a:pPr>
            <a:endParaRPr lang="zh-CN" altLang="zh-CN" sz="2000" b="1" kern="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946003" y="3196591"/>
            <a:ext cx="2653074" cy="448310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endParaRPr lang="zh-CN" altLang="zh-CN" sz="2000" b="1" kern="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95133" y="2061846"/>
            <a:ext cx="2653074" cy="448310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p>
            <a:pPr>
              <a:defRPr/>
            </a:pPr>
            <a:endParaRPr lang="zh-CN" altLang="zh-CN" sz="2000" b="1" kern="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073003" y="3323591"/>
            <a:ext cx="2653074" cy="448310"/>
          </a:xfrm>
          <a:prstGeom prst="rect">
            <a:avLst/>
          </a:prstGeom>
        </p:spPr>
        <p:txBody>
          <a:bodyPr wrap="square" lIns="121960" tIns="60980" rIns="121960" bIns="60980">
            <a:spAutoFit/>
          </a:bodyPr>
          <a:lstStyle/>
          <a:p>
            <a:pPr>
              <a:defRPr/>
            </a:pPr>
            <a:endParaRPr lang="zh-CN" altLang="zh-CN" sz="2000" b="1" kern="1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94760" y="1053465"/>
            <a:ext cx="4069080" cy="64008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x-none" altLang="zh-CN" sz="36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tar工具的常用选项</a:t>
            </a:r>
            <a:endParaRPr lang="x-none" altLang="zh-CN" sz="36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10435" y="1773555"/>
            <a:ext cx="2011680" cy="4572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x-none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-c: 创建归档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10435" y="2421890"/>
            <a:ext cx="2039620" cy="4572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x-none" altLang="zh-CN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-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x：释放归档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138680" y="3069590"/>
            <a:ext cx="3143250" cy="4572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-f：指定归档文件名称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066925" y="3789680"/>
            <a:ext cx="3764915" cy="4572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-t：显示归档中的文件清单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066925" y="4582160"/>
            <a:ext cx="4743450" cy="4572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-P：保持归档内容文件的绝对路径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0" advTm="0">
        <p14:switch dir="r"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5" grpId="0"/>
      <p:bldP spid="4" grpId="0"/>
      <p:bldP spid="2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0" y="640646"/>
            <a:ext cx="1229186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1922780" y="693420"/>
            <a:ext cx="8406765" cy="179705"/>
          </a:xfrm>
          <a:prstGeom prst="rect">
            <a:avLst/>
          </a:prstGeom>
          <a:pattFill prst="ltUpDiag">
            <a:fgClr>
              <a:srgbClr val="414455"/>
            </a:fgClr>
            <a:bgClr>
              <a:srgbClr val="E8E8E6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38905" y="909320"/>
            <a:ext cx="4094480" cy="7620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x-none" altLang="zh-CN" sz="4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sym typeface="+mn-ea"/>
              </a:rPr>
              <a:t>备份与恢复操作</a:t>
            </a:r>
            <a:endParaRPr lang="x-none" altLang="zh-CN" sz="4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26970" y="1845945"/>
            <a:ext cx="6927215" cy="5791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制作tar备份包： 使用 tar -c ... 命令</a:t>
            </a:r>
            <a:endParaRPr lang="zh-CN" altLang="en-US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38680" y="3069590"/>
            <a:ext cx="7218045" cy="23469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– tar -zcf  备份文件.tar.gz   被备份的文档</a:t>
            </a:r>
            <a:endParaRPr lang="zh-CN" altLang="en-US" sz="2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– tar -jcf  备份文件.tar.bz2  被备份的文档</a:t>
            </a:r>
            <a:endParaRPr lang="zh-CN" altLang="en-US" sz="2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– tar -Jcf  备份文件.tar.xz   被备份的文档</a:t>
            </a:r>
            <a:endParaRPr lang="zh-CN" altLang="en-US" sz="2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0" advTm="0">
        <p:wipe/>
      </p:transition>
    </mc:Choice>
    <mc:Fallback>
      <p:transition spd="med" advClick="0" advTm="0"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4135"/>
            <a:ext cx="12292330" cy="115252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0" y="640646"/>
            <a:ext cx="1229186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1778635" y="693420"/>
            <a:ext cx="8406765" cy="179705"/>
          </a:xfrm>
          <a:prstGeom prst="rect">
            <a:avLst/>
          </a:prstGeom>
          <a:pattFill prst="ltUpDiag">
            <a:fgClr>
              <a:srgbClr val="414455"/>
            </a:fgClr>
            <a:bgClr>
              <a:srgbClr val="E8E8E6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362960" y="909320"/>
            <a:ext cx="5147945" cy="7620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4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查看tar备份包内容</a:t>
            </a:r>
            <a:endParaRPr lang="zh-CN" altLang="en-US" sz="4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86790" y="2133600"/>
            <a:ext cx="7278370" cy="14325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– tar -tf 备份文件</a:t>
            </a:r>
            <a:endParaRPr lang="zh-CN" altLang="en-US" sz="2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– tar -tPf   备份文件.tar.gz/bz2/xz</a:t>
            </a:r>
            <a:endParaRPr lang="zh-CN" altLang="en-US" sz="2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58545" y="4581525"/>
            <a:ext cx="8246745" cy="4572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# tar -tf /opt/home.tar.gz      #查看包里面的文件</a:t>
            </a:r>
            <a:endParaRPr lang="zh-CN" altLang="en-US"/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4135"/>
            <a:ext cx="12292330" cy="115252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0" y="640646"/>
            <a:ext cx="1229186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1994535" y="693420"/>
            <a:ext cx="8406765" cy="179705"/>
          </a:xfrm>
          <a:prstGeom prst="rect">
            <a:avLst/>
          </a:prstGeom>
          <a:pattFill prst="ltUpDiag">
            <a:fgClr>
              <a:srgbClr val="414455"/>
            </a:fgClr>
            <a:bgClr>
              <a:srgbClr val="E8E8E6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9672955" y="2220595"/>
            <a:ext cx="3312160" cy="144018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651250" y="909320"/>
            <a:ext cx="5303520" cy="701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4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释放归档压缩包</a:t>
            </a:r>
            <a:endParaRPr lang="zh-CN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66700" y="1917700"/>
            <a:ext cx="8788400" cy="944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格式：tar  [选项]...  归档文件  [-C 目标目录</a:t>
            </a:r>
            <a:r>
              <a:rPr lang="zh-CN" altLang="en-US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]   </a:t>
            </a:r>
            <a:endParaRPr lang="zh-CN" altLang="en-US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0" y="2853690"/>
            <a:ext cx="9145905" cy="1066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– tar -xf 备份文件 [-C 目标目录]</a:t>
            </a:r>
            <a:endParaRPr lang="zh-CN" altLang="en-US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32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– tar -xPf  备份文件.tar.gz/bz2/xz  -C 目标目录</a:t>
            </a:r>
            <a:endParaRPr lang="zh-CN" altLang="en-US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4310" y="4365625"/>
            <a:ext cx="11038205" cy="14325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# tar -xf /opt/home.tar.gz -C /mnt/  #以相对路径的解压缩</a:t>
            </a:r>
            <a:endParaRPr lang="zh-CN" altLang="en-US" sz="2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endParaRPr lang="zh-CN" altLang="en-US" sz="32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  <a:p>
            <a:r>
              <a:rPr lang="zh-CN" altLang="en-US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# tar -xPf /opt/home.tar.gz -C /mnt/  #以绝对路径解压缩</a:t>
            </a:r>
            <a:endParaRPr lang="zh-CN" altLang="en-US" sz="2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5" b="19587"/>
          <a:stretch>
            <a:fillRect/>
          </a:stretch>
        </p:blipFill>
        <p:spPr>
          <a:xfrm>
            <a:off x="0" y="-26669"/>
            <a:ext cx="12198350" cy="6859588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147080" y="1773352"/>
            <a:ext cx="5165288" cy="1200361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/>
          <a:p>
            <a:pPr algn="ctr"/>
            <a:r>
              <a:rPr lang="zh-CN" altLang="en-US" sz="72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Arial" panose="02080604020202020204" charset="0"/>
                <a:ea typeface="微软雅黑" pitchFamily="34" charset="-122"/>
                <a:cs typeface="Arial" panose="02080604020202020204" charset="0"/>
              </a:rPr>
              <a:t>谢谢</a:t>
            </a:r>
            <a:endParaRPr lang="zh-CN" altLang="en-US" sz="7200" b="1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  <a:latin typeface="Arial" panose="02080604020202020204" charset="0"/>
              <a:ea typeface="微软雅黑" pitchFamily="34" charset="-122"/>
              <a:cs typeface="Arial" panose="02080604020202020204" charset="0"/>
            </a:endParaRPr>
          </a:p>
        </p:txBody>
      </p:sp>
    </p:spTree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8" presetClass="entr" presetSubtype="16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3" grpId="1"/>
    </p:bldLst>
  </p:timing>
</p:sld>
</file>

<file path=ppt/theme/theme1.xml><?xml version="1.0" encoding="utf-8"?>
<a:theme xmlns:a="http://schemas.openxmlformats.org/drawingml/2006/main" name="商务_公务">
  <a:themeElements>
    <a:clrScheme name="">
      <a:dk1>
        <a:srgbClr val="003300"/>
      </a:dk1>
      <a:lt1>
        <a:srgbClr val="523E26"/>
      </a:lt1>
      <a:dk2>
        <a:srgbClr val="DFC08D"/>
      </a:dk2>
      <a:lt2>
        <a:srgbClr val="2D2015"/>
      </a:lt2>
      <a:accent1>
        <a:srgbClr val="8C7B70"/>
      </a:accent1>
      <a:accent2>
        <a:srgbClr val="8F5F2F"/>
      </a:accent2>
      <a:accent3>
        <a:srgbClr val="B3AFAB"/>
      </a:accent3>
      <a:accent4>
        <a:srgbClr val="002A00"/>
      </a:accent4>
      <a:accent5>
        <a:srgbClr val="C5BFBC"/>
      </a:accent5>
      <a:accent6>
        <a:srgbClr val="805529"/>
      </a:accent6>
      <a:hlink>
        <a:srgbClr val="CCB400"/>
      </a:hlink>
      <a:folHlink>
        <a:srgbClr val="8C9EA0"/>
      </a:folHlink>
    </a:clrScheme>
    <a:fontScheme name="">
      <a:majorFont>
        <a:latin typeface="Arial"/>
        <a:ea typeface="方正书宋_GBK"/>
        <a:cs typeface=""/>
      </a:majorFont>
      <a:minorFont>
        <a:latin typeface="Arial"/>
        <a:ea typeface="方正书宋_GBK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608</Words>
  <Application>Kingsoft Office WPP</Application>
  <PresentationFormat>自定义</PresentationFormat>
  <Paragraphs>73</Paragraphs>
  <Slides>8</Slides>
  <Notes>36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Arial </vt:lpstr>
      <vt:lpstr>宋体 </vt:lpstr>
      <vt:lpstr>微软雅黑</vt:lpstr>
      <vt:lpstr>商务_公务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常董</dc:creator>
  <cp:lastModifiedBy>root</cp:lastModifiedBy>
  <cp:revision>85</cp:revision>
  <dcterms:created xsi:type="dcterms:W3CDTF">2018-11-10T06:00:06Z</dcterms:created>
  <dcterms:modified xsi:type="dcterms:W3CDTF">2018-11-10T06:00:06Z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2052-10.1.0.5672</vt:lpwstr>
  </property>
</Properties>
</file>

<file path=docProps/thumbnail.jpeg>
</file>